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79" r:id="rId3"/>
    <p:sldId id="313" r:id="rId4"/>
    <p:sldId id="319" r:id="rId5"/>
    <p:sldId id="314" r:id="rId6"/>
    <p:sldId id="315" r:id="rId7"/>
    <p:sldId id="323" r:id="rId8"/>
    <p:sldId id="326" r:id="rId9"/>
    <p:sldId id="327" r:id="rId10"/>
    <p:sldId id="328" r:id="rId11"/>
    <p:sldId id="329" r:id="rId12"/>
    <p:sldId id="330" r:id="rId13"/>
    <p:sldId id="331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32" r:id="rId23"/>
    <p:sldId id="362" r:id="rId24"/>
    <p:sldId id="340" r:id="rId25"/>
    <p:sldId id="343" r:id="rId26"/>
    <p:sldId id="335" r:id="rId27"/>
    <p:sldId id="338" r:id="rId28"/>
    <p:sldId id="337" r:id="rId29"/>
    <p:sldId id="363" r:id="rId30"/>
    <p:sldId id="364" r:id="rId31"/>
    <p:sldId id="321" r:id="rId32"/>
    <p:sldId id="325" r:id="rId33"/>
    <p:sldId id="334" r:id="rId34"/>
    <p:sldId id="33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77" r:id="rId43"/>
    <p:sldId id="37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6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news.com/article/johntemplon/how-we-used-data-to-investigate-match-fixing-in-tennis#.vyKWjpWk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FFA040-28DD-CF49-B39F-629929373E8C}"/>
              </a:ext>
            </a:extLst>
          </p:cNvPr>
          <p:cNvSpPr/>
          <p:nvPr/>
        </p:nvSpPr>
        <p:spPr>
          <a:xfrm>
            <a:off x="457200" y="1497349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are a severe migraine patient in an NIH study. Every day, you record whether your symptoms are better or worse than  an “average” day. </a:t>
            </a:r>
          </a:p>
          <a:p>
            <a:endParaRPr lang="en-US" sz="2800" dirty="0"/>
          </a:p>
          <a:p>
            <a:r>
              <a:rPr lang="en-US" sz="2800" dirty="0"/>
              <a:t>You do this for 25 days.</a:t>
            </a:r>
          </a:p>
        </p:txBody>
      </p:sp>
    </p:spTree>
    <p:extLst>
      <p:ext uri="{BB962C8B-B14F-4D97-AF65-F5344CB8AC3E}">
        <p14:creationId xmlns:p14="http://schemas.microsoft.com/office/powerpoint/2010/main" val="212686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5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6A0999-8893-5544-9F17-1E582F52F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6369"/>
              </p:ext>
            </p:extLst>
          </p:nvPr>
        </p:nvGraphicFramePr>
        <p:xfrm>
          <a:off x="229806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0757175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90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8169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14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62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357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96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28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249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553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79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6ADB1-3CC6-574C-8446-C434D7921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8390"/>
              </p:ext>
            </p:extLst>
          </p:nvPr>
        </p:nvGraphicFramePr>
        <p:xfrm>
          <a:off x="1405200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510405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6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9950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3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012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8401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449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4279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953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8402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C43410-EA3F-4C41-B9BF-92ED99AE4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5565"/>
              </p:ext>
            </p:extLst>
          </p:nvPr>
        </p:nvGraphicFramePr>
        <p:xfrm>
          <a:off x="6908398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1299356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073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369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6374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4593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49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323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6849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663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300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58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1F6704-BD71-9149-9ADC-EC9FF771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54177"/>
              </p:ext>
            </p:extLst>
          </p:nvPr>
        </p:nvGraphicFramePr>
        <p:xfrm>
          <a:off x="8038218" y="316086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2925421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118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89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095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1920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489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327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686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110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212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011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</p:spTree>
    <p:extLst>
      <p:ext uri="{BB962C8B-B14F-4D97-AF65-F5344CB8AC3E}">
        <p14:creationId xmlns:p14="http://schemas.microsoft.com/office/powerpoint/2010/main" val="427882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  <a:p>
            <a:endParaRPr lang="en-US" dirty="0"/>
          </a:p>
          <a:p>
            <a:r>
              <a:rPr lang="en-US" dirty="0"/>
              <a:t>Does this mean the drug worked?  </a:t>
            </a:r>
          </a:p>
        </p:txBody>
      </p:sp>
    </p:spTree>
    <p:extLst>
      <p:ext uri="{BB962C8B-B14F-4D97-AF65-F5344CB8AC3E}">
        <p14:creationId xmlns:p14="http://schemas.microsoft.com/office/powerpoint/2010/main" val="171911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</p:spTree>
    <p:extLst>
      <p:ext uri="{BB962C8B-B14F-4D97-AF65-F5344CB8AC3E}">
        <p14:creationId xmlns:p14="http://schemas.microsoft.com/office/powerpoint/2010/main" val="377561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 value = .095594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440101" y="5706319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6868109" y="6265059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.095594</a:t>
            </a:r>
          </a:p>
        </p:txBody>
      </p:sp>
    </p:spTree>
    <p:extLst>
      <p:ext uri="{BB962C8B-B14F-4D97-AF65-F5344CB8AC3E}">
        <p14:creationId xmlns:p14="http://schemas.microsoft.com/office/powerpoint/2010/main" val="412176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thing – but now patients have average 21 better days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292755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difference would be considered </a:t>
            </a:r>
            <a:r>
              <a:rPr lang="en-US" sz="2400" b="1" dirty="0"/>
              <a:t>statistically significant </a:t>
            </a:r>
            <a:r>
              <a:rPr lang="en-US" sz="2400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419180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Can’t survey/sample everybody</a:t>
            </a:r>
          </a:p>
          <a:p>
            <a:r>
              <a:rPr lang="en-US" sz="2400" dirty="0"/>
              <a:t>This is what polling is all about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sample mean </a:t>
            </a:r>
            <a:r>
              <a:rPr lang="en-US" sz="2400" dirty="0"/>
              <a:t>to infer </a:t>
            </a:r>
            <a:r>
              <a:rPr lang="en-US" sz="2400" i="1" dirty="0"/>
              <a:t>population mean</a:t>
            </a:r>
            <a:endParaRPr lang="en-US" sz="2400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Safeway fancy cheese station</a:t>
            </a:r>
          </a:p>
          <a:p>
            <a:pPr lvl="1"/>
            <a:r>
              <a:rPr lang="en-US" dirty="0"/>
              <a:t>To gauge DC residents’ position on green energy, you survey every third person who walks by the Washington Monument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DC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9D6F7-2A75-F44E-B90C-CD166E4E4934}"/>
              </a:ext>
            </a:extLst>
          </p:cNvPr>
          <p:cNvSpPr txBox="1"/>
          <p:nvPr/>
        </p:nvSpPr>
        <p:spPr>
          <a:xfrm>
            <a:off x="457200" y="11391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(NOO!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(2.3 + .5) – 2.3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(4.1 + .5) – 4.1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06A9B-C8BC-7546-BFFB-D3EE31D467B4}"/>
              </a:ext>
            </a:extLst>
          </p:cNvPr>
          <p:cNvCxnSpPr/>
          <p:nvPr/>
        </p:nvCxnSpPr>
        <p:spPr>
          <a:xfrm>
            <a:off x="613458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F6416F-BDE7-244C-ACA1-8B38F3158A14}"/>
              </a:ext>
            </a:extLst>
          </p:cNvPr>
          <p:cNvCxnSpPr/>
          <p:nvPr/>
        </p:nvCxnSpPr>
        <p:spPr>
          <a:xfrm>
            <a:off x="5000263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5652B7AE-3346-6E41-AD11-0D29BBAB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4" name="Graphic 13" descr="Police">
            <a:extLst>
              <a:ext uri="{FF2B5EF4-FFF2-40B4-BE49-F238E27FC236}">
                <a16:creationId xmlns:a16="http://schemas.microsoft.com/office/drawing/2014/main" id="{3D6D1909-1069-F648-AAD8-90C12EB57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highlight>
                  <a:srgbClr val="8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+21.7%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12.2%</a:t>
            </a:r>
          </a:p>
        </p:txBody>
      </p:sp>
      <p:pic>
        <p:nvPicPr>
          <p:cNvPr id="8" name="Graphic 7" descr="Fire">
            <a:extLst>
              <a:ext uri="{FF2B5EF4-FFF2-40B4-BE49-F238E27FC236}">
                <a16:creationId xmlns:a16="http://schemas.microsoft.com/office/drawing/2014/main" id="{59234102-7FBD-8D4F-98FF-F491713F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1" name="Graphic 10" descr="Police">
            <a:extLst>
              <a:ext uri="{FF2B5EF4-FFF2-40B4-BE49-F238E27FC236}">
                <a16:creationId xmlns:a16="http://schemas.microsoft.com/office/drawing/2014/main" id="{86074D49-B6C7-6740-BE4D-E9399FF2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1F3B36-800C-554A-93A5-6FAA988A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10" y="3640960"/>
            <a:ext cx="4027990" cy="2551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12 months ago: 39.8%</a:t>
            </a:r>
          </a:p>
          <a:p>
            <a:pPr lvl="1"/>
            <a:r>
              <a:rPr lang="en-US" dirty="0"/>
              <a:t>Trump approval rating this week: 43%</a:t>
            </a:r>
          </a:p>
          <a:p>
            <a:pPr lvl="1"/>
            <a:endParaRPr lang="en-US" dirty="0"/>
          </a:p>
          <a:p>
            <a:r>
              <a:rPr lang="en-US" dirty="0"/>
              <a:t>+8% change</a:t>
            </a:r>
          </a:p>
          <a:p>
            <a:r>
              <a:rPr lang="en-US" dirty="0"/>
              <a:t>+3.2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036904" y="4725003"/>
            <a:ext cx="96028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https://www.buzzfeednews.com/article/johntemplon/how-we-used-data-to-investigate-match-fixing-in-tennis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30052</TotalTime>
  <Words>1167</Words>
  <Application>Microsoft Macintosh PowerPoint</Application>
  <PresentationFormat>On-screen Show (4:3)</PresentationFormat>
  <Paragraphs>220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Twilight</vt:lpstr>
      <vt:lpstr>Statistics for Reporters</vt:lpstr>
      <vt:lpstr>Steps to a data story</vt:lpstr>
      <vt:lpstr>Agenda</vt:lpstr>
      <vt:lpstr>Statistics for reporters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Drawing  Conclusions</vt:lpstr>
      <vt:lpstr>Activity</vt:lpstr>
      <vt:lpstr>Activity</vt:lpstr>
      <vt:lpstr>Activity</vt:lpstr>
      <vt:lpstr>Activity</vt:lpstr>
      <vt:lpstr>Activity</vt:lpstr>
      <vt:lpstr>Activity</vt:lpstr>
      <vt:lpstr>Activity</vt:lpstr>
      <vt:lpstr>Regression/inference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174</cp:revision>
  <dcterms:created xsi:type="dcterms:W3CDTF">2018-07-03T20:07:00Z</dcterms:created>
  <dcterms:modified xsi:type="dcterms:W3CDTF">2021-02-25T01:57:00Z</dcterms:modified>
</cp:coreProperties>
</file>